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342" r:id="rId2"/>
    <p:sldId id="329" r:id="rId3"/>
    <p:sldId id="340" r:id="rId4"/>
    <p:sldId id="377" r:id="rId5"/>
    <p:sldId id="365" r:id="rId6"/>
    <p:sldId id="366" r:id="rId7"/>
    <p:sldId id="368" r:id="rId8"/>
    <p:sldId id="369" r:id="rId9"/>
    <p:sldId id="367" r:id="rId10"/>
    <p:sldId id="375" r:id="rId11"/>
    <p:sldId id="373" r:id="rId12"/>
    <p:sldId id="37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DCF1E4-765A-9442-8EBB-DA5F93833E82}">
          <p14:sldIdLst>
            <p14:sldId id="342"/>
            <p14:sldId id="329"/>
            <p14:sldId id="340"/>
            <p14:sldId id="377"/>
            <p14:sldId id="365"/>
            <p14:sldId id="366"/>
            <p14:sldId id="368"/>
            <p14:sldId id="369"/>
            <p14:sldId id="367"/>
            <p14:sldId id="375"/>
            <p14:sldId id="373"/>
            <p14:sldId id="376"/>
          </p14:sldIdLst>
        </p14:section>
        <p14:section name="old" id="{99996D51-AC87-644B-AB7E-BAA9823E3F75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97"/>
    <p:restoredTop sz="96296"/>
  </p:normalViewPr>
  <p:slideViewPr>
    <p:cSldViewPr snapToGrid="0" snapToObjects="1">
      <p:cViewPr varScale="1">
        <p:scale>
          <a:sx n="139" d="100"/>
          <a:sy n="139" d="100"/>
        </p:scale>
        <p:origin x="17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u/Documents/Stanford/research/fieldtest_Aug2024_16B/from_Sandia/Tool%20Calibration%20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sau/Documents/Stanford/research/calculation/fieldtest_June2024/from_Sandia/Chloride%20Calibration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16B Chemical</a:t>
            </a:r>
            <a:r>
              <a:rPr lang="en-US" b="1" baseline="0" dirty="0"/>
              <a:t> Sensor calibration curve </a:t>
            </a:r>
          </a:p>
          <a:p>
            <a:pPr>
              <a:defRPr b="1"/>
            </a:pPr>
            <a:r>
              <a:rPr lang="en-US" b="1" baseline="0" dirty="0"/>
              <a:t>(</a:t>
            </a:r>
            <a:r>
              <a:rPr lang="en-US" b="1" dirty="0"/>
              <a:t>Tool 4 SH1)</a:t>
            </a:r>
          </a:p>
        </c:rich>
      </c:tx>
      <c:layout>
        <c:manualLayout>
          <c:xMode val="edge"/>
          <c:yMode val="edge"/>
          <c:x val="0.13219484258763667"/>
          <c:y val="8.33947407066841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080578530725942"/>
          <c:y val="0.23239322030094278"/>
          <c:w val="0.74335855755686775"/>
          <c:h val="0.65481883964993837"/>
        </c:manualLayout>
      </c:layout>
      <c:scatterChart>
        <c:scatterStyle val="lineMarker"/>
        <c:varyColors val="0"/>
        <c:ser>
          <c:idx val="0"/>
          <c:order val="0"/>
          <c:tx>
            <c:v>Well Samples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(Chem!$G$24:$G$26,Chem!$H$24:$H$26,Chem!$I$24:$I$26)</c:f>
              <c:numCache>
                <c:formatCode>0.000</c:formatCode>
                <c:ptCount val="9"/>
                <c:pt idx="0">
                  <c:v>0.45600000000000002</c:v>
                </c:pt>
                <c:pt idx="1">
                  <c:v>0.70699999999999996</c:v>
                </c:pt>
                <c:pt idx="2">
                  <c:v>3.8100000000000002E-2</c:v>
                </c:pt>
                <c:pt idx="3">
                  <c:v>0.46100000000000002</c:v>
                </c:pt>
                <c:pt idx="4">
                  <c:v>0.72</c:v>
                </c:pt>
                <c:pt idx="5">
                  <c:v>3.7499999999999999E-2</c:v>
                </c:pt>
                <c:pt idx="6">
                  <c:v>0.45400000000000001</c:v>
                </c:pt>
                <c:pt idx="7">
                  <c:v>0.67700000000000005</c:v>
                </c:pt>
                <c:pt idx="8">
                  <c:v>5.3199999999999997E-2</c:v>
                </c:pt>
              </c:numCache>
            </c:numRef>
          </c:xVal>
          <c:yVal>
            <c:numRef>
              <c:f>(Chem!$F$24:$F$26,Chem!$F$24:$F$26,Chem!$F$24:$F$26)</c:f>
              <c:numCache>
                <c:formatCode>0.00</c:formatCode>
                <c:ptCount val="9"/>
                <c:pt idx="0">
                  <c:v>1.4301246920434389</c:v>
                </c:pt>
                <c:pt idx="1">
                  <c:v>0.90219749887396283</c:v>
                </c:pt>
                <c:pt idx="2">
                  <c:v>2.4577082136755273</c:v>
                </c:pt>
                <c:pt idx="3">
                  <c:v>1.4301246920434389</c:v>
                </c:pt>
                <c:pt idx="4">
                  <c:v>0.90219749887396283</c:v>
                </c:pt>
                <c:pt idx="5">
                  <c:v>2.4577082136755273</c:v>
                </c:pt>
                <c:pt idx="6">
                  <c:v>1.4301246920434389</c:v>
                </c:pt>
                <c:pt idx="7">
                  <c:v>0.90219749887396283</c:v>
                </c:pt>
                <c:pt idx="8">
                  <c:v>2.4577082136755273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CE0-B14E-BF3D-FA6524AC0649}"/>
            </c:ext>
          </c:extLst>
        </c:ser>
        <c:ser>
          <c:idx val="1"/>
          <c:order val="1"/>
          <c:tx>
            <c:v>KCl Solution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(Chem!$G$28:$G$31,Chem!$H$28:$H$31,Chem!$I$28:$I$31)</c:f>
              <c:numCache>
                <c:formatCode>0.000</c:formatCode>
                <c:ptCount val="12"/>
                <c:pt idx="0">
                  <c:v>0.108</c:v>
                </c:pt>
                <c:pt idx="1">
                  <c:v>0.54</c:v>
                </c:pt>
                <c:pt idx="2">
                  <c:v>0.76900000000000002</c:v>
                </c:pt>
                <c:pt idx="3" formatCode="General">
                  <c:v>0.91900000000000004</c:v>
                </c:pt>
                <c:pt idx="4">
                  <c:v>0.105</c:v>
                </c:pt>
                <c:pt idx="5">
                  <c:v>0.55300000000000005</c:v>
                </c:pt>
                <c:pt idx="6">
                  <c:v>0.78500000000000003</c:v>
                </c:pt>
                <c:pt idx="7" formatCode="General">
                  <c:v>0.92900000000000005</c:v>
                </c:pt>
                <c:pt idx="8">
                  <c:v>0.12</c:v>
                </c:pt>
                <c:pt idx="9">
                  <c:v>0.53800000000000003</c:v>
                </c:pt>
                <c:pt idx="10">
                  <c:v>0.76</c:v>
                </c:pt>
                <c:pt idx="11" formatCode="General">
                  <c:v>0.9</c:v>
                </c:pt>
              </c:numCache>
            </c:numRef>
          </c:xVal>
          <c:yVal>
            <c:numRef>
              <c:f>(Chem!$F$28:$F$31,Chem!$F$28:$F$31,Chem!$F$28:$F$31)</c:f>
              <c:numCache>
                <c:formatCode>0.00</c:formatCode>
                <c:ptCount val="12"/>
                <c:pt idx="0">
                  <c:v>2.3010299956639813</c:v>
                </c:pt>
                <c:pt idx="1">
                  <c:v>1.3010299956639813</c:v>
                </c:pt>
                <c:pt idx="2">
                  <c:v>0.3010299956639812</c:v>
                </c:pt>
                <c:pt idx="3">
                  <c:v>0.3010299956639812</c:v>
                </c:pt>
                <c:pt idx="4">
                  <c:v>2.3010299956639813</c:v>
                </c:pt>
                <c:pt idx="5">
                  <c:v>1.3010299956639813</c:v>
                </c:pt>
                <c:pt idx="6">
                  <c:v>0.3010299956639812</c:v>
                </c:pt>
                <c:pt idx="7">
                  <c:v>0.3010299956639812</c:v>
                </c:pt>
                <c:pt idx="8">
                  <c:v>2.3010299956639813</c:v>
                </c:pt>
                <c:pt idx="9">
                  <c:v>1.3010299956639813</c:v>
                </c:pt>
                <c:pt idx="10">
                  <c:v>0.3010299956639812</c:v>
                </c:pt>
                <c:pt idx="11">
                  <c:v>0.3010299956639812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CE0-B14E-BF3D-FA6524AC0649}"/>
            </c:ext>
          </c:extLst>
        </c:ser>
        <c:ser>
          <c:idx val="2"/>
          <c:order val="2"/>
          <c:tx>
            <c:v>All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noFill/>
              <a:ln w="9525">
                <a:solidFill>
                  <a:schemeClr val="tx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3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layout>
                <c:manualLayout>
                  <c:x val="-0.14250181823633601"/>
                  <c:y val="-5.5358994410767005E-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(Chem!$G$24:$G$31,Chem!$H$24:$H$31,Chem!$I$24:$I$31)</c:f>
              <c:numCache>
                <c:formatCode>0.000</c:formatCode>
                <c:ptCount val="24"/>
                <c:pt idx="0">
                  <c:v>0.45600000000000002</c:v>
                </c:pt>
                <c:pt idx="1">
                  <c:v>0.70699999999999996</c:v>
                </c:pt>
                <c:pt idx="2">
                  <c:v>3.8100000000000002E-2</c:v>
                </c:pt>
                <c:pt idx="4">
                  <c:v>0.108</c:v>
                </c:pt>
                <c:pt idx="5">
                  <c:v>0.54</c:v>
                </c:pt>
                <c:pt idx="6">
                  <c:v>0.76900000000000002</c:v>
                </c:pt>
                <c:pt idx="7" formatCode="General">
                  <c:v>0.91900000000000004</c:v>
                </c:pt>
                <c:pt idx="8">
                  <c:v>0.46100000000000002</c:v>
                </c:pt>
                <c:pt idx="9">
                  <c:v>0.72</c:v>
                </c:pt>
                <c:pt idx="10">
                  <c:v>3.7499999999999999E-2</c:v>
                </c:pt>
                <c:pt idx="12">
                  <c:v>0.105</c:v>
                </c:pt>
                <c:pt idx="13">
                  <c:v>0.55300000000000005</c:v>
                </c:pt>
                <c:pt idx="14">
                  <c:v>0.78500000000000003</c:v>
                </c:pt>
                <c:pt idx="15" formatCode="General">
                  <c:v>0.92900000000000005</c:v>
                </c:pt>
                <c:pt idx="16">
                  <c:v>0.45400000000000001</c:v>
                </c:pt>
                <c:pt idx="17">
                  <c:v>0.67700000000000005</c:v>
                </c:pt>
                <c:pt idx="18">
                  <c:v>5.3199999999999997E-2</c:v>
                </c:pt>
                <c:pt idx="20">
                  <c:v>0.12</c:v>
                </c:pt>
                <c:pt idx="21">
                  <c:v>0.53800000000000003</c:v>
                </c:pt>
                <c:pt idx="22">
                  <c:v>0.76</c:v>
                </c:pt>
                <c:pt idx="23" formatCode="General">
                  <c:v>0.9</c:v>
                </c:pt>
              </c:numCache>
            </c:numRef>
          </c:xVal>
          <c:yVal>
            <c:numRef>
              <c:f>(Chem!$F$24:$F$31,Chem!$F$24:$F$31,Chem!$F$24:$F$31)</c:f>
              <c:numCache>
                <c:formatCode>0.00</c:formatCode>
                <c:ptCount val="24"/>
                <c:pt idx="0">
                  <c:v>1.4301246920434389</c:v>
                </c:pt>
                <c:pt idx="1">
                  <c:v>0.90219749887396283</c:v>
                </c:pt>
                <c:pt idx="2">
                  <c:v>2.4577082136755273</c:v>
                </c:pt>
                <c:pt idx="4">
                  <c:v>2.3010299956639813</c:v>
                </c:pt>
                <c:pt idx="5">
                  <c:v>1.3010299956639813</c:v>
                </c:pt>
                <c:pt idx="6">
                  <c:v>0.3010299956639812</c:v>
                </c:pt>
                <c:pt idx="7">
                  <c:v>0.3010299956639812</c:v>
                </c:pt>
                <c:pt idx="8">
                  <c:v>1.4301246920434389</c:v>
                </c:pt>
                <c:pt idx="9">
                  <c:v>0.90219749887396283</c:v>
                </c:pt>
                <c:pt idx="10">
                  <c:v>2.4577082136755273</c:v>
                </c:pt>
                <c:pt idx="12">
                  <c:v>2.3010299956639813</c:v>
                </c:pt>
                <c:pt idx="13">
                  <c:v>1.3010299956639813</c:v>
                </c:pt>
                <c:pt idx="14">
                  <c:v>0.3010299956639812</c:v>
                </c:pt>
                <c:pt idx="15">
                  <c:v>0.3010299956639812</c:v>
                </c:pt>
                <c:pt idx="16">
                  <c:v>1.4301246920434389</c:v>
                </c:pt>
                <c:pt idx="17">
                  <c:v>0.90219749887396283</c:v>
                </c:pt>
                <c:pt idx="18">
                  <c:v>2.4577082136755273</c:v>
                </c:pt>
                <c:pt idx="20">
                  <c:v>2.3010299956639813</c:v>
                </c:pt>
                <c:pt idx="21">
                  <c:v>1.3010299956639813</c:v>
                </c:pt>
                <c:pt idx="22">
                  <c:v>0.3010299956639812</c:v>
                </c:pt>
                <c:pt idx="23">
                  <c:v>0.3010299956639812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2CE0-B14E-BF3D-FA6524AC064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48774511"/>
        <c:axId val="768661407"/>
      </c:scatterChart>
      <c:valAx>
        <c:axId val="84877451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Voltage (V)</a:t>
                </a:r>
              </a:p>
            </c:rich>
          </c:tx>
          <c:layout>
            <c:manualLayout>
              <c:xMode val="edge"/>
              <c:yMode val="edge"/>
              <c:x val="0.43486029092134953"/>
              <c:y val="0.9367202726082957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8661407"/>
        <c:crosses val="autoZero"/>
        <c:crossBetween val="midCat"/>
      </c:valAx>
      <c:valAx>
        <c:axId val="768661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Chloride Conentration (-log(M))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487745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0656598662790873"/>
          <c:y val="0.24766057719595616"/>
          <c:w val="0.2350292409765983"/>
          <c:h val="0.205888251781826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58-32 Chemical Sensor calibration curve </a:t>
            </a:r>
          </a:p>
          <a:p>
            <a:pPr>
              <a:defRPr b="1"/>
            </a:pPr>
            <a:r>
              <a:rPr lang="en-US" b="1" dirty="0"/>
              <a:t>(Tool 1)</a:t>
            </a:r>
          </a:p>
        </c:rich>
      </c:tx>
      <c:layout>
        <c:manualLayout>
          <c:xMode val="edge"/>
          <c:yMode val="edge"/>
          <c:x val="0.11913870405288127"/>
          <c:y val="5.6019041882146171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458602012639741"/>
          <c:y val="0.15737338179418212"/>
          <c:w val="0.82829941818435815"/>
          <c:h val="0.63289546033409172"/>
        </c:manualLayout>
      </c:layout>
      <c:scatterChart>
        <c:scatterStyle val="lineMarker"/>
        <c:varyColors val="0"/>
        <c:ser>
          <c:idx val="2"/>
          <c:order val="0"/>
          <c:tx>
            <c:v>All Data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trendline>
            <c:spPr>
              <a:ln w="19050" cap="rnd">
                <a:solidFill>
                  <a:srgbClr val="0070C0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layout>
                <c:manualLayout>
                  <c:x val="-5.2482641733202461E-2"/>
                  <c:y val="1.7354250783047503E-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rgbClr val="0070C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WellSamples_SS!$J$4:$J$10</c:f>
              <c:numCache>
                <c:formatCode>0.00</c:formatCode>
                <c:ptCount val="7"/>
                <c:pt idx="0">
                  <c:v>1.9</c:v>
                </c:pt>
                <c:pt idx="1">
                  <c:v>1.74</c:v>
                </c:pt>
                <c:pt idx="2">
                  <c:v>2.5</c:v>
                </c:pt>
                <c:pt idx="4">
                  <c:v>2.5</c:v>
                </c:pt>
                <c:pt idx="5">
                  <c:v>2.17</c:v>
                </c:pt>
                <c:pt idx="6">
                  <c:v>1.67</c:v>
                </c:pt>
              </c:numCache>
            </c:numRef>
          </c:xVal>
          <c:yVal>
            <c:numRef>
              <c:f>WellSamples_SS!$G$4:$G$10</c:f>
              <c:numCache>
                <c:formatCode>0.00</c:formatCode>
                <c:ptCount val="7"/>
                <c:pt idx="0">
                  <c:v>1.4301246920434389</c:v>
                </c:pt>
                <c:pt idx="1">
                  <c:v>0.90219749887396283</c:v>
                </c:pt>
                <c:pt idx="2">
                  <c:v>2.4577082136755273</c:v>
                </c:pt>
                <c:pt idx="4">
                  <c:v>2.3010299956639813</c:v>
                </c:pt>
                <c:pt idx="5">
                  <c:v>1.3010299956639813</c:v>
                </c:pt>
                <c:pt idx="6">
                  <c:v>0.3010299956639812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CAC-6B48-BA80-A1369124E8B8}"/>
            </c:ext>
          </c:extLst>
        </c:ser>
        <c:ser>
          <c:idx val="0"/>
          <c:order val="1"/>
          <c:tx>
            <c:v>Well Samples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fld id="{B2E30663-1145-D548-8005-78147E67D80D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2-1CAC-6B48-BA80-A1369124E8B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58A3583B-522F-A24A-B531-01253CCFD094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3-1CAC-6B48-BA80-A1369124E8B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72C0F2E4-D294-7542-8ED5-7B0039046B26}" type="CELLRANGE">
                      <a:rPr lang="en-US"/>
                      <a:pPr/>
                      <a:t>[CELLRANGE]</a:t>
                    </a:fld>
                    <a:endParaRPr lang="en-US"/>
                  </a:p>
                </c:rich>
              </c:tx>
              <c:dLblPos val="t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xForSave val="1"/>
                  <c15:showDataLabelsRange val="1"/>
                </c:ext>
                <c:ext xmlns:c16="http://schemas.microsoft.com/office/drawing/2014/chart" uri="{C3380CC4-5D6E-409C-BE32-E72D297353CC}">
                  <c16:uniqueId val="{00000004-1CAC-6B48-BA80-A1369124E8B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DataLabelsRange val="1"/>
                <c15:showLeaderLines val="0"/>
              </c:ext>
            </c:extLst>
          </c:dLbls>
          <c:xVal>
            <c:numRef>
              <c:f>WellSamples_SS!$J$4:$J$6</c:f>
              <c:numCache>
                <c:formatCode>0.00</c:formatCode>
                <c:ptCount val="3"/>
                <c:pt idx="0">
                  <c:v>1.9</c:v>
                </c:pt>
                <c:pt idx="1">
                  <c:v>1.74</c:v>
                </c:pt>
                <c:pt idx="2">
                  <c:v>2.5</c:v>
                </c:pt>
              </c:numCache>
            </c:numRef>
          </c:xVal>
          <c:yVal>
            <c:numRef>
              <c:f>WellSamples_SS!$G$4:$G$6</c:f>
              <c:numCache>
                <c:formatCode>0.00</c:formatCode>
                <c:ptCount val="3"/>
                <c:pt idx="0">
                  <c:v>1.4301246920434389</c:v>
                </c:pt>
                <c:pt idx="1">
                  <c:v>0.90219749887396283</c:v>
                </c:pt>
                <c:pt idx="2">
                  <c:v>2.4577082136755273</c:v>
                </c:pt>
              </c:numCache>
            </c:numRef>
          </c:yVal>
          <c:smooth val="0"/>
          <c:extLst>
            <c:ext xmlns:c15="http://schemas.microsoft.com/office/drawing/2012/chart" uri="{02D57815-91ED-43cb-92C2-25804820EDAC}">
              <c15:datalabelsRange>
                <c15:f>WellSamples_SS!$C$4:$C$6</c15:f>
                <c15:dlblRangeCache>
                  <c:ptCount val="3"/>
                  <c:pt idx="0">
                    <c:v>16A Flowback</c:v>
                  </c:pt>
                  <c:pt idx="1">
                    <c:v>16B Flowback</c:v>
                  </c:pt>
                  <c:pt idx="2">
                    <c:v>16B Circ 2023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5-1CAC-6B48-BA80-A1369124E8B8}"/>
            </c:ext>
          </c:extLst>
        </c:ser>
        <c:ser>
          <c:idx val="1"/>
          <c:order val="2"/>
          <c:tx>
            <c:v>KCl Solution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dispRSqr val="0"/>
            <c:dispEq val="1"/>
            <c:trendlineLbl>
              <c:layout>
                <c:manualLayout>
                  <c:x val="3.2372105703475942E-2"/>
                  <c:y val="0.20394667660053306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WellSamples_SS!$J$8:$J$10</c:f>
              <c:numCache>
                <c:formatCode>0.00</c:formatCode>
                <c:ptCount val="3"/>
                <c:pt idx="0">
                  <c:v>2.5</c:v>
                </c:pt>
                <c:pt idx="1">
                  <c:v>2.17</c:v>
                </c:pt>
                <c:pt idx="2">
                  <c:v>1.67</c:v>
                </c:pt>
              </c:numCache>
            </c:numRef>
          </c:xVal>
          <c:yVal>
            <c:numRef>
              <c:f>WellSamples_SS!$G$8:$G$10</c:f>
              <c:numCache>
                <c:formatCode>0.00</c:formatCode>
                <c:ptCount val="3"/>
                <c:pt idx="0">
                  <c:v>2.3010299956639813</c:v>
                </c:pt>
                <c:pt idx="1">
                  <c:v>1.3010299956639813</c:v>
                </c:pt>
                <c:pt idx="2">
                  <c:v>0.3010299956639812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1CAC-6B48-BA80-A1369124E8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48774511"/>
        <c:axId val="768661407"/>
      </c:scatterChart>
      <c:valAx>
        <c:axId val="848774511"/>
        <c:scaling>
          <c:orientation val="minMax"/>
          <c:max val="2.8"/>
          <c:min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Voltage (V)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8661407"/>
        <c:crosses val="autoZero"/>
        <c:crossBetween val="midCat"/>
      </c:valAx>
      <c:valAx>
        <c:axId val="7686614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Chloride Conentration (-log(M))</a:t>
                </a:r>
              </a:p>
            </c:rich>
          </c:tx>
          <c:layout>
            <c:manualLayout>
              <c:xMode val="edge"/>
              <c:yMode val="edge"/>
              <c:x val="1.9822589979011374E-2"/>
              <c:y val="0.2490082318951281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487745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2359723771823719"/>
          <c:y val="0.16195121665723486"/>
          <c:w val="0.26883781395200418"/>
          <c:h val="0.2031633978140354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1483EA-AEA0-4642-B55B-164CBA9365FA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83ECE649-9BAA-894F-B57B-C0C4AE8E80E4}">
      <dgm:prSet phldrT="[Text]" custT="1"/>
      <dgm:spPr/>
      <dgm:t>
        <a:bodyPr/>
        <a:lstStyle/>
        <a:p>
          <a:r>
            <a:rPr lang="en-US" sz="2000" dirty="0"/>
            <a:t>Raw data </a:t>
          </a:r>
        </a:p>
      </dgm:t>
    </dgm:pt>
    <dgm:pt modelId="{AF1568B3-6648-DF4C-9D31-1421C57A8263}" type="parTrans" cxnId="{9455514C-713C-BC4E-993B-8128B06060C6}">
      <dgm:prSet/>
      <dgm:spPr/>
      <dgm:t>
        <a:bodyPr/>
        <a:lstStyle/>
        <a:p>
          <a:endParaRPr lang="en-US" sz="1000"/>
        </a:p>
      </dgm:t>
    </dgm:pt>
    <dgm:pt modelId="{8E9B4C67-443F-1B48-B6C1-6D8A11D6E91B}" type="sibTrans" cxnId="{9455514C-713C-BC4E-993B-8128B06060C6}">
      <dgm:prSet custT="1"/>
      <dgm:spPr/>
      <dgm:t>
        <a:bodyPr/>
        <a:lstStyle/>
        <a:p>
          <a:endParaRPr lang="en-US" sz="1600"/>
        </a:p>
      </dgm:t>
    </dgm:pt>
    <dgm:pt modelId="{BCC3A43B-0A5C-184A-AC4B-7350C5A36751}">
      <dgm:prSet phldrT="[Text]" custT="1"/>
      <dgm:spPr/>
      <dgm:t>
        <a:bodyPr/>
        <a:lstStyle/>
        <a:p>
          <a:r>
            <a:rPr lang="en-US" sz="2000" dirty="0"/>
            <a:t>Cleaned, Corrected, and Calculated Data</a:t>
          </a:r>
        </a:p>
      </dgm:t>
    </dgm:pt>
    <dgm:pt modelId="{5EEB4B34-7E1D-E046-BCF5-CE47C7D74917}" type="parTrans" cxnId="{A0A6DD86-9909-6142-A697-896487F243AD}">
      <dgm:prSet/>
      <dgm:spPr/>
      <dgm:t>
        <a:bodyPr/>
        <a:lstStyle/>
        <a:p>
          <a:endParaRPr lang="en-US" sz="1000"/>
        </a:p>
      </dgm:t>
    </dgm:pt>
    <dgm:pt modelId="{808A2CE0-840A-DF4A-91E9-3F3770F3851D}" type="sibTrans" cxnId="{A0A6DD86-9909-6142-A697-896487F243AD}">
      <dgm:prSet custT="1"/>
      <dgm:spPr/>
      <dgm:t>
        <a:bodyPr/>
        <a:lstStyle/>
        <a:p>
          <a:endParaRPr lang="en-US" sz="1600"/>
        </a:p>
      </dgm:t>
    </dgm:pt>
    <dgm:pt modelId="{150639F1-7989-4B42-9734-C6387FC53740}" type="pres">
      <dgm:prSet presAssocID="{441483EA-AEA0-4642-B55B-164CBA9365FA}" presName="Name0" presStyleCnt="0">
        <dgm:presLayoutVars>
          <dgm:dir/>
          <dgm:resizeHandles val="exact"/>
        </dgm:presLayoutVars>
      </dgm:prSet>
      <dgm:spPr/>
    </dgm:pt>
    <dgm:pt modelId="{58CA97A9-5C5C-EF4C-92C9-281D9633524B}" type="pres">
      <dgm:prSet presAssocID="{83ECE649-9BAA-894F-B57B-C0C4AE8E80E4}" presName="node" presStyleLbl="node1" presStyleIdx="0" presStyleCnt="2">
        <dgm:presLayoutVars>
          <dgm:bulletEnabled val="1"/>
        </dgm:presLayoutVars>
      </dgm:prSet>
      <dgm:spPr/>
    </dgm:pt>
    <dgm:pt modelId="{07FE6B62-453B-B641-8C88-5131FBFD6762}" type="pres">
      <dgm:prSet presAssocID="{8E9B4C67-443F-1B48-B6C1-6D8A11D6E91B}" presName="sibTrans" presStyleLbl="sibTrans2D1" presStyleIdx="0" presStyleCnt="1"/>
      <dgm:spPr/>
    </dgm:pt>
    <dgm:pt modelId="{228178E4-DEA4-CE4A-8B74-B34C82165387}" type="pres">
      <dgm:prSet presAssocID="{8E9B4C67-443F-1B48-B6C1-6D8A11D6E91B}" presName="connectorText" presStyleLbl="sibTrans2D1" presStyleIdx="0" presStyleCnt="1"/>
      <dgm:spPr/>
    </dgm:pt>
    <dgm:pt modelId="{93F38BC7-A2E3-1441-8BEE-D018D018E3F0}" type="pres">
      <dgm:prSet presAssocID="{BCC3A43B-0A5C-184A-AC4B-7350C5A36751}" presName="node" presStyleLbl="node1" presStyleIdx="1" presStyleCnt="2">
        <dgm:presLayoutVars>
          <dgm:bulletEnabled val="1"/>
        </dgm:presLayoutVars>
      </dgm:prSet>
      <dgm:spPr/>
    </dgm:pt>
  </dgm:ptLst>
  <dgm:cxnLst>
    <dgm:cxn modelId="{62623248-B178-3D49-A192-87D85134770A}" type="presOf" srcId="{83ECE649-9BAA-894F-B57B-C0C4AE8E80E4}" destId="{58CA97A9-5C5C-EF4C-92C9-281D9633524B}" srcOrd="0" destOrd="0" presId="urn:microsoft.com/office/officeart/2005/8/layout/process1"/>
    <dgm:cxn modelId="{9455514C-713C-BC4E-993B-8128B06060C6}" srcId="{441483EA-AEA0-4642-B55B-164CBA9365FA}" destId="{83ECE649-9BAA-894F-B57B-C0C4AE8E80E4}" srcOrd="0" destOrd="0" parTransId="{AF1568B3-6648-DF4C-9D31-1421C57A8263}" sibTransId="{8E9B4C67-443F-1B48-B6C1-6D8A11D6E91B}"/>
    <dgm:cxn modelId="{C2BDFA68-FDF2-CB47-8F09-E1040B6CABC3}" type="presOf" srcId="{8E9B4C67-443F-1B48-B6C1-6D8A11D6E91B}" destId="{228178E4-DEA4-CE4A-8B74-B34C82165387}" srcOrd="1" destOrd="0" presId="urn:microsoft.com/office/officeart/2005/8/layout/process1"/>
    <dgm:cxn modelId="{8B7BEE77-812D-5A45-A63B-DF0C8331DC22}" type="presOf" srcId="{BCC3A43B-0A5C-184A-AC4B-7350C5A36751}" destId="{93F38BC7-A2E3-1441-8BEE-D018D018E3F0}" srcOrd="0" destOrd="0" presId="urn:microsoft.com/office/officeart/2005/8/layout/process1"/>
    <dgm:cxn modelId="{A0A6DD86-9909-6142-A697-896487F243AD}" srcId="{441483EA-AEA0-4642-B55B-164CBA9365FA}" destId="{BCC3A43B-0A5C-184A-AC4B-7350C5A36751}" srcOrd="1" destOrd="0" parTransId="{5EEB4B34-7E1D-E046-BCF5-CE47C7D74917}" sibTransId="{808A2CE0-840A-DF4A-91E9-3F3770F3851D}"/>
    <dgm:cxn modelId="{32232587-C2CD-0D49-85E5-367587AB8C74}" type="presOf" srcId="{441483EA-AEA0-4642-B55B-164CBA9365FA}" destId="{150639F1-7989-4B42-9734-C6387FC53740}" srcOrd="0" destOrd="0" presId="urn:microsoft.com/office/officeart/2005/8/layout/process1"/>
    <dgm:cxn modelId="{E9C80C9A-8E26-2447-9D64-5FAE3C57AFAF}" type="presOf" srcId="{8E9B4C67-443F-1B48-B6C1-6D8A11D6E91B}" destId="{07FE6B62-453B-B641-8C88-5131FBFD6762}" srcOrd="0" destOrd="0" presId="urn:microsoft.com/office/officeart/2005/8/layout/process1"/>
    <dgm:cxn modelId="{C3686F21-E1B6-0B45-8333-50FB9D2F623C}" type="presParOf" srcId="{150639F1-7989-4B42-9734-C6387FC53740}" destId="{58CA97A9-5C5C-EF4C-92C9-281D9633524B}" srcOrd="0" destOrd="0" presId="urn:microsoft.com/office/officeart/2005/8/layout/process1"/>
    <dgm:cxn modelId="{DDD62AFB-7506-DA4E-B65A-9FAB7A90A7A4}" type="presParOf" srcId="{150639F1-7989-4B42-9734-C6387FC53740}" destId="{07FE6B62-453B-B641-8C88-5131FBFD6762}" srcOrd="1" destOrd="0" presId="urn:microsoft.com/office/officeart/2005/8/layout/process1"/>
    <dgm:cxn modelId="{F3AEFCB9-7432-9B4D-A7BB-63949C556766}" type="presParOf" srcId="{07FE6B62-453B-B641-8C88-5131FBFD6762}" destId="{228178E4-DEA4-CE4A-8B74-B34C82165387}" srcOrd="0" destOrd="0" presId="urn:microsoft.com/office/officeart/2005/8/layout/process1"/>
    <dgm:cxn modelId="{17BAED8E-A69E-AA4D-B064-1C21834E38DB}" type="presParOf" srcId="{150639F1-7989-4B42-9734-C6387FC53740}" destId="{93F38BC7-A2E3-1441-8BEE-D018D018E3F0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CA97A9-5C5C-EF4C-92C9-281D9633524B}">
      <dsp:nvSpPr>
        <dsp:cNvPr id="0" name=""/>
        <dsp:cNvSpPr/>
      </dsp:nvSpPr>
      <dsp:spPr>
        <a:xfrm>
          <a:off x="2209" y="0"/>
          <a:ext cx="4711433" cy="11009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Raw data </a:t>
          </a:r>
        </a:p>
      </dsp:txBody>
      <dsp:txXfrm>
        <a:off x="34456" y="32247"/>
        <a:ext cx="4646939" cy="1036485"/>
      </dsp:txXfrm>
    </dsp:sp>
    <dsp:sp modelId="{07FE6B62-453B-B641-8C88-5131FBFD6762}">
      <dsp:nvSpPr>
        <dsp:cNvPr id="0" name=""/>
        <dsp:cNvSpPr/>
      </dsp:nvSpPr>
      <dsp:spPr>
        <a:xfrm>
          <a:off x="5184786" y="0"/>
          <a:ext cx="998823" cy="110097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5184786" y="220196"/>
        <a:ext cx="699176" cy="660587"/>
      </dsp:txXfrm>
    </dsp:sp>
    <dsp:sp modelId="{93F38BC7-A2E3-1441-8BEE-D018D018E3F0}">
      <dsp:nvSpPr>
        <dsp:cNvPr id="0" name=""/>
        <dsp:cNvSpPr/>
      </dsp:nvSpPr>
      <dsp:spPr>
        <a:xfrm>
          <a:off x="6598216" y="0"/>
          <a:ext cx="4711433" cy="11009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Cleaned, Corrected, and Calculated Data</a:t>
          </a:r>
        </a:p>
      </dsp:txBody>
      <dsp:txXfrm>
        <a:off x="6630463" y="32247"/>
        <a:ext cx="4646939" cy="10364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77A57B-89CE-E948-9F72-17601052EB9E}" type="datetimeFigureOut">
              <a:rPr lang="en-US" smtClean="0"/>
              <a:t>4/21/25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8C8DC3-2147-8D44-80B6-5CFEDC723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67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35263" y="288925"/>
            <a:ext cx="1387475" cy="7810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1:notes"/>
          <p:cNvSpPr txBox="1">
            <a:spLocks noGrp="1"/>
          </p:cNvSpPr>
          <p:nvPr>
            <p:ph type="body" idx="1"/>
          </p:nvPr>
        </p:nvSpPr>
        <p:spPr>
          <a:xfrm>
            <a:off x="685800" y="1113889"/>
            <a:ext cx="5486400" cy="9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Quarterly report?</a:t>
            </a:r>
            <a:endParaRPr dirty="0"/>
          </a:p>
        </p:txBody>
      </p:sp>
      <p:sp>
        <p:nvSpPr>
          <p:cNvPr id="130" name="Google Shape;130;p1:notes"/>
          <p:cNvSpPr txBox="1">
            <a:spLocks noGrp="1"/>
          </p:cNvSpPr>
          <p:nvPr>
            <p:ph type="sldNum" idx="12"/>
          </p:nvPr>
        </p:nvSpPr>
        <p:spPr>
          <a:xfrm>
            <a:off x="3884613" y="2198445"/>
            <a:ext cx="2971800" cy="1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tabLst/>
                <a:defRPr/>
              </a:pPr>
              <a:t>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69806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Lattice Boltzmann – particle based simulation based on </a:t>
            </a:r>
            <a:r>
              <a:rPr lang="en-US" dirty="0" err="1"/>
              <a:t>probablitity</a:t>
            </a:r>
            <a:r>
              <a:rPr lang="en-US" dirty="0"/>
              <a:t> of diffusion</a:t>
            </a:r>
          </a:p>
          <a:p>
            <a:r>
              <a:rPr lang="en-US" dirty="0"/>
              <a:t>Ansys – try refinement grid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8C8DC3-2147-8D44-80B6-5CFEDC723F6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370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8C8DC3-2147-8D44-80B6-5CFEDC723F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23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Lattice Boltzmann – particle based simulation based on </a:t>
            </a:r>
            <a:r>
              <a:rPr lang="en-US" dirty="0" err="1"/>
              <a:t>probablitity</a:t>
            </a:r>
            <a:r>
              <a:rPr lang="en-US" dirty="0"/>
              <a:t> of diffusion</a:t>
            </a:r>
          </a:p>
          <a:p>
            <a:r>
              <a:rPr lang="en-US" dirty="0"/>
              <a:t>Ansys – try refinement grid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8C8DC3-2147-8D44-80B6-5CFEDC723F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6979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Lattice Boltzmann – particle based simulation based on </a:t>
            </a:r>
            <a:r>
              <a:rPr lang="en-US" dirty="0" err="1"/>
              <a:t>probablitity</a:t>
            </a:r>
            <a:r>
              <a:rPr lang="en-US" dirty="0"/>
              <a:t> of diffusion</a:t>
            </a:r>
          </a:p>
          <a:p>
            <a:r>
              <a:rPr lang="en-US" dirty="0"/>
              <a:t>Ansys – try refinement grid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8C8DC3-2147-8D44-80B6-5CFEDC723F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7964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Lattice Boltzmann – particle based simulation based on </a:t>
            </a:r>
            <a:r>
              <a:rPr lang="en-US" dirty="0" err="1"/>
              <a:t>probablitity</a:t>
            </a:r>
            <a:r>
              <a:rPr lang="en-US" dirty="0"/>
              <a:t> of diffusion</a:t>
            </a:r>
          </a:p>
          <a:p>
            <a:r>
              <a:rPr lang="en-US" dirty="0"/>
              <a:t>Ansys – try refinement grid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8C8DC3-2147-8D44-80B6-5CFEDC723F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3899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Lattice Boltzmann – particle based simulation based on </a:t>
            </a:r>
            <a:r>
              <a:rPr lang="en-US" dirty="0" err="1"/>
              <a:t>probablitity</a:t>
            </a:r>
            <a:r>
              <a:rPr lang="en-US" dirty="0"/>
              <a:t> of diffusion</a:t>
            </a:r>
          </a:p>
          <a:p>
            <a:r>
              <a:rPr lang="en-US" dirty="0"/>
              <a:t>Ansys – try refinement grid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8C8DC3-2147-8D44-80B6-5CFEDC723F6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366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Lattice Boltzmann – particle based simulation based on </a:t>
            </a:r>
            <a:r>
              <a:rPr lang="en-US" dirty="0" err="1"/>
              <a:t>probablitity</a:t>
            </a:r>
            <a:r>
              <a:rPr lang="en-US" dirty="0"/>
              <a:t> of diffusion</a:t>
            </a:r>
          </a:p>
          <a:p>
            <a:r>
              <a:rPr lang="en-US" dirty="0"/>
              <a:t>Ansys – try refinement grid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8C8DC3-2147-8D44-80B6-5CFEDC723F6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137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Lattice Boltzmann – particle based simulation based on </a:t>
            </a:r>
            <a:r>
              <a:rPr lang="en-US" dirty="0" err="1"/>
              <a:t>probablitity</a:t>
            </a:r>
            <a:r>
              <a:rPr lang="en-US" dirty="0"/>
              <a:t> of diffusion</a:t>
            </a:r>
          </a:p>
          <a:p>
            <a:r>
              <a:rPr lang="en-US" dirty="0"/>
              <a:t>Ansys – try refinement grid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8C8DC3-2147-8D44-80B6-5CFEDC723F6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2044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Lattice Boltzmann – particle based simulation based on </a:t>
            </a:r>
            <a:r>
              <a:rPr lang="en-US" dirty="0" err="1"/>
              <a:t>probablitity</a:t>
            </a:r>
            <a:r>
              <a:rPr lang="en-US" dirty="0"/>
              <a:t> of diffusion</a:t>
            </a:r>
          </a:p>
          <a:p>
            <a:r>
              <a:rPr lang="en-US" dirty="0"/>
              <a:t>Ansys – try refinement grid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8C8DC3-2147-8D44-80B6-5CFEDC723F6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11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Title Option 1">
  <p:cSld name="4_Title Option 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>
            <a:spLocks noGrp="1"/>
          </p:cNvSpPr>
          <p:nvPr>
            <p:ph type="pic" idx="2"/>
          </p:nvPr>
        </p:nvSpPr>
        <p:spPr>
          <a:xfrm>
            <a:off x="0" y="1530510"/>
            <a:ext cx="12192000" cy="4794000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792735" y="2237991"/>
            <a:ext cx="4999200" cy="6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sz="3200" b="0" i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14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400"/>
              <a:buFont typeface="Noto Sans Symbols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3"/>
          </p:nvPr>
        </p:nvSpPr>
        <p:spPr>
          <a:xfrm>
            <a:off x="792735" y="3606421"/>
            <a:ext cx="4999200" cy="4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14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400"/>
              <a:buFont typeface="Noto Sans Symbols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4"/>
          </p:nvPr>
        </p:nvSpPr>
        <p:spPr>
          <a:xfrm>
            <a:off x="792735" y="4442928"/>
            <a:ext cx="4999200" cy="1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1" i="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314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400"/>
              <a:buFont typeface="Noto Sans Symbols"/>
              <a:buNone/>
              <a:defRPr sz="16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74374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2429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87022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80071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6009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9074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2818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1129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478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5874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3127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656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5857234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dr.openei.org/submissions/1685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152;p22">
            <a:extLst>
              <a:ext uri="{FF2B5EF4-FFF2-40B4-BE49-F238E27FC236}">
                <a16:creationId xmlns:a16="http://schemas.microsoft.com/office/drawing/2014/main" id="{E9BB3735-1BF5-D647-B521-0CD3182C7483}"/>
              </a:ext>
            </a:extLst>
          </p:cNvPr>
          <p:cNvSpPr/>
          <p:nvPr/>
        </p:nvSpPr>
        <p:spPr>
          <a:xfrm>
            <a:off x="189625" y="274256"/>
            <a:ext cx="11812750" cy="6267269"/>
          </a:xfrm>
          <a:prstGeom prst="rect">
            <a:avLst/>
          </a:prstGeom>
          <a:gradFill>
            <a:gsLst>
              <a:gs pos="63000">
                <a:schemeClr val="tx2"/>
              </a:gs>
              <a:gs pos="95000">
                <a:schemeClr val="tx2">
                  <a:lumMod val="75000"/>
                </a:schemeClr>
              </a:gs>
            </a:gsLst>
            <a:lin ang="4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E61E8D5C-5FF8-7A4F-A2FD-D39C18ECA5C2}"/>
              </a:ext>
            </a:extLst>
          </p:cNvPr>
          <p:cNvSpPr txBox="1">
            <a:spLocks/>
          </p:cNvSpPr>
          <p:nvPr/>
        </p:nvSpPr>
        <p:spPr>
          <a:xfrm>
            <a:off x="378458" y="1436418"/>
            <a:ext cx="6742187" cy="2387600"/>
          </a:xfrm>
          <a:prstGeom prst="rect">
            <a:avLst/>
          </a:prstGeom>
        </p:spPr>
        <p:txBody>
          <a:bodyPr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CN" sz="2800" b="1" i="0" u="none" strike="noStrike" kern="10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  <a:sym typeface="Arial"/>
              </a:rPr>
              <a:t>Chemical Tool Logging Results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altLang="zh-CN" sz="2800" b="1" i="0" u="none" strike="noStrike" kern="10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  <a:sym typeface="Arial"/>
              </a:rPr>
              <a:t>at 16B(78)-32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en-US" altLang="zh-CN" sz="2800" b="1" kern="1000" dirty="0"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altLang="zh-CN" sz="2800" b="1" i="0" u="none" strike="noStrike" kern="10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  <a:sym typeface="Arial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16D1DB2-EB7F-4246-9B06-AA02C3963715}"/>
              </a:ext>
            </a:extLst>
          </p:cNvPr>
          <p:cNvCxnSpPr>
            <a:cxnSpLocks/>
          </p:cNvCxnSpPr>
          <p:nvPr/>
        </p:nvCxnSpPr>
        <p:spPr>
          <a:xfrm>
            <a:off x="498383" y="2523906"/>
            <a:ext cx="2011372" cy="0"/>
          </a:xfrm>
          <a:prstGeom prst="line">
            <a:avLst/>
          </a:prstGeom>
          <a:ln w="76200">
            <a:solidFill>
              <a:srgbClr val="25798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3D700C6-07A1-7346-ADAF-742FB7A50956}"/>
              </a:ext>
            </a:extLst>
          </p:cNvPr>
          <p:cNvSpPr txBox="1"/>
          <p:nvPr/>
        </p:nvSpPr>
        <p:spPr>
          <a:xfrm>
            <a:off x="356773" y="28046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</a:rPr>
              <a:t>Prepared for GDR upload, 17 April 2025</a:t>
            </a:r>
            <a:endParaRPr lang="en-US" sz="1800" dirty="0">
              <a:effectLst/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AE7E00-CD77-3D49-91FA-A368C5758F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559" r="20147"/>
          <a:stretch/>
        </p:blipFill>
        <p:spPr>
          <a:xfrm>
            <a:off x="6547189" y="243783"/>
            <a:ext cx="5455186" cy="629774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F201A87-D29E-7C42-83C3-C1182B230930}"/>
              </a:ext>
            </a:extLst>
          </p:cNvPr>
          <p:cNvGrpSpPr/>
          <p:nvPr/>
        </p:nvGrpSpPr>
        <p:grpSpPr>
          <a:xfrm>
            <a:off x="1026528" y="4395834"/>
            <a:ext cx="1342680" cy="444666"/>
            <a:chOff x="710809" y="4864784"/>
            <a:chExt cx="1240243" cy="410741"/>
          </a:xfrm>
        </p:grpSpPr>
        <p:pic>
          <p:nvPicPr>
            <p:cNvPr id="18" name="Google Shape;86;p1">
              <a:extLst>
                <a:ext uri="{FF2B5EF4-FFF2-40B4-BE49-F238E27FC236}">
                  <a16:creationId xmlns:a16="http://schemas.microsoft.com/office/drawing/2014/main" id="{581284ED-9821-974E-A6BB-89AC3522527F}"/>
                </a:ext>
              </a:extLst>
            </p:cNvPr>
            <p:cNvPicPr preferRelativeResize="0"/>
            <p:nvPr/>
          </p:nvPicPr>
          <p:blipFill rotWithShape="1">
            <a:blip r:embed="rId4" cstate="hq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10809" y="4864784"/>
              <a:ext cx="410741" cy="41074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Picture 2">
              <a:extLst>
                <a:ext uri="{FF2B5EF4-FFF2-40B4-BE49-F238E27FC236}">
                  <a16:creationId xmlns:a16="http://schemas.microsoft.com/office/drawing/2014/main" id="{BDCB0E53-B346-5043-8D00-92544844F3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8714" y="4907330"/>
              <a:ext cx="732338" cy="3256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1" name="Picture 2" descr="Sandia National Laboratories - DTOceanPlus - Design tools ...">
            <a:extLst>
              <a:ext uri="{FF2B5EF4-FFF2-40B4-BE49-F238E27FC236}">
                <a16:creationId xmlns:a16="http://schemas.microsoft.com/office/drawing/2014/main" id="{ACC448F7-2742-D24E-B8A4-24C567464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hq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98383" y="4986180"/>
            <a:ext cx="1111666" cy="444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DOE Logo with seal full color">
            <a:extLst>
              <a:ext uri="{FF2B5EF4-FFF2-40B4-BE49-F238E27FC236}">
                <a16:creationId xmlns:a16="http://schemas.microsoft.com/office/drawing/2014/main" id="{2CADCAD9-F13C-1041-80A7-24F3EBE60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481" y="4988598"/>
            <a:ext cx="1622166" cy="465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 descr="A black and red logo&#10;&#10;Description automatically generated">
            <a:extLst>
              <a:ext uri="{FF2B5EF4-FFF2-40B4-BE49-F238E27FC236}">
                <a16:creationId xmlns:a16="http://schemas.microsoft.com/office/drawing/2014/main" id="{70564107-358A-C94F-AA6F-3AEF1D2533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6364" y="4441895"/>
            <a:ext cx="1667525" cy="310618"/>
          </a:xfrm>
          <a:prstGeom prst="rect">
            <a:avLst/>
          </a:prstGeom>
        </p:spPr>
      </p:pic>
      <p:pic>
        <p:nvPicPr>
          <p:cNvPr id="25" name="Picture 4" descr="National Nuclear Security Administration (U.S.)">
            <a:extLst>
              <a:ext uri="{FF2B5EF4-FFF2-40B4-BE49-F238E27FC236}">
                <a16:creationId xmlns:a16="http://schemas.microsoft.com/office/drawing/2014/main" id="{7ACC030C-2EC9-FD4F-9697-9B9087264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122" y="5081015"/>
            <a:ext cx="1115286" cy="324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469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264424AA-D681-7747-93E2-18B718A9DEB7}"/>
              </a:ext>
            </a:extLst>
          </p:cNvPr>
          <p:cNvSpPr txBox="1"/>
          <p:nvPr/>
        </p:nvSpPr>
        <p:spPr>
          <a:xfrm>
            <a:off x="43228" y="441106"/>
            <a:ext cx="15729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Examining Cl concentration</a:t>
            </a:r>
          </a:p>
          <a:p>
            <a:endParaRPr lang="en-US" sz="1600" b="1" dirty="0"/>
          </a:p>
          <a:p>
            <a:r>
              <a:rPr lang="en-US" sz="1600" b="1" dirty="0"/>
              <a:t>RIH, ft MD</a:t>
            </a:r>
          </a:p>
          <a:p>
            <a:endParaRPr lang="en-US" sz="16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AA8C13-D79A-8247-B751-5067F5781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148" y="365653"/>
            <a:ext cx="10320670" cy="62213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952845-BA95-5A45-9F5A-78D58D188B62}"/>
              </a:ext>
            </a:extLst>
          </p:cNvPr>
          <p:cNvSpPr txBox="1"/>
          <p:nvPr/>
        </p:nvSpPr>
        <p:spPr>
          <a:xfrm>
            <a:off x="6025115" y="72098"/>
            <a:ext cx="20986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Derived from voltage </a:t>
            </a:r>
            <a:r>
              <a:rPr lang="en-US" sz="1000" i="1" dirty="0"/>
              <a:t>after</a:t>
            </a:r>
            <a:r>
              <a:rPr lang="en-US" sz="1000" dirty="0"/>
              <a:t> logging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F6F18F-80AA-C94F-A4FD-8CC0FC7406D0}"/>
              </a:ext>
            </a:extLst>
          </p:cNvPr>
          <p:cNvSpPr txBox="1"/>
          <p:nvPr/>
        </p:nvSpPr>
        <p:spPr>
          <a:xfrm>
            <a:off x="9193619" y="72098"/>
            <a:ext cx="21355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Derived from voltage </a:t>
            </a:r>
            <a:r>
              <a:rPr lang="en-US" sz="1000" i="1" dirty="0"/>
              <a:t>while</a:t>
            </a:r>
            <a:r>
              <a:rPr lang="en-US" sz="1000" dirty="0"/>
              <a:t> logging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A098F2D-4BE8-8448-BBD3-1EFECB2E95E5}"/>
              </a:ext>
            </a:extLst>
          </p:cNvPr>
          <p:cNvCxnSpPr/>
          <p:nvPr/>
        </p:nvCxnSpPr>
        <p:spPr>
          <a:xfrm>
            <a:off x="8686800" y="72098"/>
            <a:ext cx="0" cy="369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E6DABE3-67E2-764E-AA12-9FABAC4F4121}"/>
              </a:ext>
            </a:extLst>
          </p:cNvPr>
          <p:cNvCxnSpPr/>
          <p:nvPr/>
        </p:nvCxnSpPr>
        <p:spPr>
          <a:xfrm>
            <a:off x="5404883" y="72098"/>
            <a:ext cx="0" cy="369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557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264424AA-D681-7747-93E2-18B718A9DEB7}"/>
              </a:ext>
            </a:extLst>
          </p:cNvPr>
          <p:cNvSpPr txBox="1"/>
          <p:nvPr/>
        </p:nvSpPr>
        <p:spPr>
          <a:xfrm>
            <a:off x="43228" y="441106"/>
            <a:ext cx="34229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Constraining Chloride Concentration ranges</a:t>
            </a:r>
          </a:p>
          <a:p>
            <a:endParaRPr lang="en-US" sz="1600" b="1" dirty="0"/>
          </a:p>
          <a:p>
            <a:r>
              <a:rPr lang="en-US" sz="1600" dirty="0"/>
              <a:t>RIH, ft MD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615B3AD-CC7E-944D-B8DA-D496FF052E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1636300"/>
              </p:ext>
            </p:extLst>
          </p:nvPr>
        </p:nvGraphicFramePr>
        <p:xfrm>
          <a:off x="162851" y="5427393"/>
          <a:ext cx="8321930" cy="12350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36502">
                  <a:extLst>
                    <a:ext uri="{9D8B030D-6E8A-4147-A177-3AD203B41FA5}">
                      <a16:colId xmlns:a16="http://schemas.microsoft.com/office/drawing/2014/main" val="74176365"/>
                    </a:ext>
                  </a:extLst>
                </a:gridCol>
                <a:gridCol w="1259941">
                  <a:extLst>
                    <a:ext uri="{9D8B030D-6E8A-4147-A177-3AD203B41FA5}">
                      <a16:colId xmlns:a16="http://schemas.microsoft.com/office/drawing/2014/main" val="3755133840"/>
                    </a:ext>
                  </a:extLst>
                </a:gridCol>
                <a:gridCol w="542590">
                  <a:extLst>
                    <a:ext uri="{9D8B030D-6E8A-4147-A177-3AD203B41FA5}">
                      <a16:colId xmlns:a16="http://schemas.microsoft.com/office/drawing/2014/main" val="1596367543"/>
                    </a:ext>
                  </a:extLst>
                </a:gridCol>
                <a:gridCol w="542590">
                  <a:extLst>
                    <a:ext uri="{9D8B030D-6E8A-4147-A177-3AD203B41FA5}">
                      <a16:colId xmlns:a16="http://schemas.microsoft.com/office/drawing/2014/main" val="1695277872"/>
                    </a:ext>
                  </a:extLst>
                </a:gridCol>
                <a:gridCol w="837186">
                  <a:extLst>
                    <a:ext uri="{9D8B030D-6E8A-4147-A177-3AD203B41FA5}">
                      <a16:colId xmlns:a16="http://schemas.microsoft.com/office/drawing/2014/main" val="2933607681"/>
                    </a:ext>
                  </a:extLst>
                </a:gridCol>
                <a:gridCol w="837186">
                  <a:extLst>
                    <a:ext uri="{9D8B030D-6E8A-4147-A177-3AD203B41FA5}">
                      <a16:colId xmlns:a16="http://schemas.microsoft.com/office/drawing/2014/main" val="3686194664"/>
                    </a:ext>
                  </a:extLst>
                </a:gridCol>
                <a:gridCol w="1011946">
                  <a:extLst>
                    <a:ext uri="{9D8B030D-6E8A-4147-A177-3AD203B41FA5}">
                      <a16:colId xmlns:a16="http://schemas.microsoft.com/office/drawing/2014/main" val="3011487720"/>
                    </a:ext>
                  </a:extLst>
                </a:gridCol>
                <a:gridCol w="1011946">
                  <a:extLst>
                    <a:ext uri="{9D8B030D-6E8A-4147-A177-3AD203B41FA5}">
                      <a16:colId xmlns:a16="http://schemas.microsoft.com/office/drawing/2014/main" val="1029473773"/>
                    </a:ext>
                  </a:extLst>
                </a:gridCol>
                <a:gridCol w="942043">
                  <a:extLst>
                    <a:ext uri="{9D8B030D-6E8A-4147-A177-3AD203B41FA5}">
                      <a16:colId xmlns:a16="http://schemas.microsoft.com/office/drawing/2014/main" val="1352213669"/>
                    </a:ext>
                  </a:extLst>
                </a:gridCol>
              </a:tblGrid>
              <a:tr h="417195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DATE &amp;                               TIME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WELL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Concentration (mg/l)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Molarity (mol/l)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Sum of molarity</a:t>
                      </a:r>
                      <a:endParaRPr lang="en-US" sz="1400" b="1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(mol/l)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86395688"/>
                  </a:ext>
                </a:extLst>
              </a:tr>
              <a:tr h="20447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B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Cl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SO4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B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Cl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SO4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065527"/>
                  </a:ext>
                </a:extLst>
              </a:tr>
              <a:tr h="20447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7/19/2023 20:00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16A(78)-32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2.07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1300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2.59E-05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3.66E-02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12.2.4.69E-03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3.83E-02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45677657"/>
                  </a:ext>
                </a:extLst>
              </a:tr>
              <a:tr h="20447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7/20/2023, 7:50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16B(78)-32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9.05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4384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239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1.13E-04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1.23E-01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2.49E-03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1.261E-01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89355128"/>
                  </a:ext>
                </a:extLst>
              </a:tr>
              <a:tr h="20447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7/20/2023, 15:00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16B(78)-32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0.32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122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115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4.01E-06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3.44E-03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1.20E-03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4.6E-03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22017007"/>
                  </a:ext>
                </a:extLst>
              </a:tr>
            </a:tbl>
          </a:graphicData>
        </a:graphic>
      </p:graphicFrame>
      <p:sp>
        <p:nvSpPr>
          <p:cNvPr id="12" name="Rectangle 1">
            <a:extLst>
              <a:ext uri="{FF2B5EF4-FFF2-40B4-BE49-F238E27FC236}">
                <a16:creationId xmlns:a16="http://schemas.microsoft.com/office/drawing/2014/main" id="{3C1835D5-4015-9C4D-B8CC-0E12A05AE9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851" y="5118449"/>
            <a:ext cx="6490879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Relevant chemical species of well samples from Utah FORGE Wells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16A(78)-32 and 16B(78)-32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49394B-9F24-564F-93EA-04814E36A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079" y="0"/>
            <a:ext cx="8827048" cy="514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234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264424AA-D681-7747-93E2-18B718A9DEB7}"/>
              </a:ext>
            </a:extLst>
          </p:cNvPr>
          <p:cNvSpPr txBox="1"/>
          <p:nvPr/>
        </p:nvSpPr>
        <p:spPr>
          <a:xfrm>
            <a:off x="43228" y="441106"/>
            <a:ext cx="34229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Constraining Chloride Concentration ranges</a:t>
            </a:r>
          </a:p>
          <a:p>
            <a:endParaRPr lang="en-US" sz="1600" b="1" dirty="0"/>
          </a:p>
          <a:p>
            <a:r>
              <a:rPr lang="en-US" sz="1600" dirty="0"/>
              <a:t>POOH, ft MD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615B3AD-CC7E-944D-B8DA-D496FF052E82}"/>
              </a:ext>
            </a:extLst>
          </p:cNvPr>
          <p:cNvGraphicFramePr>
            <a:graphicFrameLocks noGrp="1"/>
          </p:cNvGraphicFramePr>
          <p:nvPr/>
        </p:nvGraphicFramePr>
        <p:xfrm>
          <a:off x="162851" y="5427393"/>
          <a:ext cx="8321930" cy="12350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36502">
                  <a:extLst>
                    <a:ext uri="{9D8B030D-6E8A-4147-A177-3AD203B41FA5}">
                      <a16:colId xmlns:a16="http://schemas.microsoft.com/office/drawing/2014/main" val="74176365"/>
                    </a:ext>
                  </a:extLst>
                </a:gridCol>
                <a:gridCol w="1259941">
                  <a:extLst>
                    <a:ext uri="{9D8B030D-6E8A-4147-A177-3AD203B41FA5}">
                      <a16:colId xmlns:a16="http://schemas.microsoft.com/office/drawing/2014/main" val="3755133840"/>
                    </a:ext>
                  </a:extLst>
                </a:gridCol>
                <a:gridCol w="542590">
                  <a:extLst>
                    <a:ext uri="{9D8B030D-6E8A-4147-A177-3AD203B41FA5}">
                      <a16:colId xmlns:a16="http://schemas.microsoft.com/office/drawing/2014/main" val="1596367543"/>
                    </a:ext>
                  </a:extLst>
                </a:gridCol>
                <a:gridCol w="542590">
                  <a:extLst>
                    <a:ext uri="{9D8B030D-6E8A-4147-A177-3AD203B41FA5}">
                      <a16:colId xmlns:a16="http://schemas.microsoft.com/office/drawing/2014/main" val="1695277872"/>
                    </a:ext>
                  </a:extLst>
                </a:gridCol>
                <a:gridCol w="837186">
                  <a:extLst>
                    <a:ext uri="{9D8B030D-6E8A-4147-A177-3AD203B41FA5}">
                      <a16:colId xmlns:a16="http://schemas.microsoft.com/office/drawing/2014/main" val="2933607681"/>
                    </a:ext>
                  </a:extLst>
                </a:gridCol>
                <a:gridCol w="837186">
                  <a:extLst>
                    <a:ext uri="{9D8B030D-6E8A-4147-A177-3AD203B41FA5}">
                      <a16:colId xmlns:a16="http://schemas.microsoft.com/office/drawing/2014/main" val="3686194664"/>
                    </a:ext>
                  </a:extLst>
                </a:gridCol>
                <a:gridCol w="1011946">
                  <a:extLst>
                    <a:ext uri="{9D8B030D-6E8A-4147-A177-3AD203B41FA5}">
                      <a16:colId xmlns:a16="http://schemas.microsoft.com/office/drawing/2014/main" val="3011487720"/>
                    </a:ext>
                  </a:extLst>
                </a:gridCol>
                <a:gridCol w="1011946">
                  <a:extLst>
                    <a:ext uri="{9D8B030D-6E8A-4147-A177-3AD203B41FA5}">
                      <a16:colId xmlns:a16="http://schemas.microsoft.com/office/drawing/2014/main" val="1029473773"/>
                    </a:ext>
                  </a:extLst>
                </a:gridCol>
                <a:gridCol w="942043">
                  <a:extLst>
                    <a:ext uri="{9D8B030D-6E8A-4147-A177-3AD203B41FA5}">
                      <a16:colId xmlns:a16="http://schemas.microsoft.com/office/drawing/2014/main" val="1352213669"/>
                    </a:ext>
                  </a:extLst>
                </a:gridCol>
              </a:tblGrid>
              <a:tr h="417195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DATE &amp;                               TIME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WELL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Concentration (mg/l)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Molarity (mol/l)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Sum of molarity</a:t>
                      </a:r>
                      <a:endParaRPr lang="en-US" sz="1400" b="1">
                        <a:effectLst/>
                      </a:endParaRPr>
                    </a:p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(mol/l)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86395688"/>
                  </a:ext>
                </a:extLst>
              </a:tr>
              <a:tr h="20447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B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Cl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</a:rPr>
                        <a:t>SO4</a:t>
                      </a:r>
                      <a:endParaRPr lang="en-US" sz="1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B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Cl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</a:rPr>
                        <a:t>SO4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065527"/>
                  </a:ext>
                </a:extLst>
              </a:tr>
              <a:tr h="20447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7/19/2023 20:00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16A(78)-32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2.07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1300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2.59E-05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3.66E-02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12.2.4.69E-03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3.83E-02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45677657"/>
                  </a:ext>
                </a:extLst>
              </a:tr>
              <a:tr h="20447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7/20/2023, 7:50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16B(78)-32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9.05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4384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239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1.13E-04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1.23E-01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2.49E-03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1.261E-01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89355128"/>
                  </a:ext>
                </a:extLst>
              </a:tr>
              <a:tr h="20447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7/20/2023, 15:00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16B(78)-32 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0.32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122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115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4.01E-06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3.44E-03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1.20E-03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4.6E-03</a:t>
                      </a:r>
                      <a:endParaRPr lang="en-US" sz="9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22017007"/>
                  </a:ext>
                </a:extLst>
              </a:tr>
            </a:tbl>
          </a:graphicData>
        </a:graphic>
      </p:graphicFrame>
      <p:sp>
        <p:nvSpPr>
          <p:cNvPr id="12" name="Rectangle 1">
            <a:extLst>
              <a:ext uri="{FF2B5EF4-FFF2-40B4-BE49-F238E27FC236}">
                <a16:creationId xmlns:a16="http://schemas.microsoft.com/office/drawing/2014/main" id="{3C1835D5-4015-9C4D-B8CC-0E12A05AE9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851" y="5118449"/>
            <a:ext cx="6490879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Relevant chemical species of well samples from Utah FORGE Wells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16A(78)-32 and 16B(78)-32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78B103-5553-EE42-9413-C8E5785CF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080" y="33649"/>
            <a:ext cx="8763252" cy="511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872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319294B-BE4A-354C-BAEE-8874EA80BE29}"/>
              </a:ext>
            </a:extLst>
          </p:cNvPr>
          <p:cNvSpPr txBox="1"/>
          <p:nvPr/>
        </p:nvSpPr>
        <p:spPr>
          <a:xfrm>
            <a:off x="152283" y="354563"/>
            <a:ext cx="12143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Chloride tool field test at 16B-32</a:t>
            </a:r>
            <a:endParaRPr lang="en-US" sz="2400" dirty="0"/>
          </a:p>
        </p:txBody>
      </p:sp>
      <p:pic>
        <p:nvPicPr>
          <p:cNvPr id="11" name="Picture 10" descr="A blue truck with a long straight line&#10;&#10;Description automatically generated with medium confidence">
            <a:extLst>
              <a:ext uri="{FF2B5EF4-FFF2-40B4-BE49-F238E27FC236}">
                <a16:creationId xmlns:a16="http://schemas.microsoft.com/office/drawing/2014/main" id="{C4FE2628-4CAE-2942-8DF9-5D9668B9D5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15" y="3246534"/>
            <a:ext cx="2958882" cy="3479395"/>
          </a:xfrm>
          <a:prstGeom prst="rect">
            <a:avLst/>
          </a:prstGeom>
          <a:noFill/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5FC0D1E-2FC0-2A44-AE22-B68F1D12DA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525"/>
          <a:stretch/>
        </p:blipFill>
        <p:spPr>
          <a:xfrm>
            <a:off x="6145066" y="4143756"/>
            <a:ext cx="1959151" cy="2286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E841E34-E5E1-B647-BB84-378A7050FE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35"/>
          <a:stretch/>
        </p:blipFill>
        <p:spPr bwMode="auto">
          <a:xfrm>
            <a:off x="2827195" y="4050431"/>
            <a:ext cx="2771553" cy="1891029"/>
          </a:xfrm>
          <a:prstGeom prst="rect">
            <a:avLst/>
          </a:prstGeom>
          <a:noFill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9F13ED1-C570-2347-AB8A-AA61BBA9B336}"/>
              </a:ext>
            </a:extLst>
          </p:cNvPr>
          <p:cNvSpPr txBox="1"/>
          <p:nvPr/>
        </p:nvSpPr>
        <p:spPr>
          <a:xfrm>
            <a:off x="8103652" y="806669"/>
            <a:ext cx="168828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Wireline string assembly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9C5F7D-A5C2-564C-BF7B-2FB19C649486}"/>
              </a:ext>
            </a:extLst>
          </p:cNvPr>
          <p:cNvSpPr txBox="1"/>
          <p:nvPr/>
        </p:nvSpPr>
        <p:spPr>
          <a:xfrm>
            <a:off x="1781308" y="3482058"/>
            <a:ext cx="91723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/>
              <a:t>Deployment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40EC22-674E-8043-886D-FC94F31FAE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5233" y="1164822"/>
            <a:ext cx="5745123" cy="2674454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5D897F5-743D-4245-8808-068A2E2DDD80}"/>
              </a:ext>
            </a:extLst>
          </p:cNvPr>
          <p:cNvCxnSpPr>
            <a:cxnSpLocks/>
          </p:cNvCxnSpPr>
          <p:nvPr/>
        </p:nvCxnSpPr>
        <p:spPr>
          <a:xfrm flipH="1">
            <a:off x="7197754" y="2286000"/>
            <a:ext cx="787297" cy="2638338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FFDFDF5-1DCD-C74B-8C9A-599BE477D61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974" t="3225" r="5019" b="12902"/>
          <a:stretch/>
        </p:blipFill>
        <p:spPr>
          <a:xfrm>
            <a:off x="8189274" y="4143756"/>
            <a:ext cx="3861884" cy="20558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3A5D73D-F227-9F4D-B607-ED92F1CE5260}"/>
              </a:ext>
            </a:extLst>
          </p:cNvPr>
          <p:cNvSpPr txBox="1"/>
          <p:nvPr/>
        </p:nvSpPr>
        <p:spPr>
          <a:xfrm>
            <a:off x="152283" y="1052890"/>
            <a:ext cx="5654158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spcAft>
                <a:spcPts val="600"/>
              </a:spcAft>
              <a:buFont typeface="Wingdings" pitchFamily="2" charset="2"/>
              <a:buChar char="§"/>
              <a:defRPr/>
            </a:pPr>
            <a:r>
              <a:rPr lang="en-US" sz="1600" dirty="0">
                <a:solidFill>
                  <a:schemeClr val="tx1"/>
                </a:solidFill>
                <a:latin typeface="+mj-lt"/>
                <a:ea typeface="Source Sans Pro" panose="020B0503030403020204" pitchFamily="34" charset="0"/>
              </a:rPr>
              <a:t>Tool successfully deployed to approximately 9,480 ft during the Summer 2024 circulation test </a:t>
            </a:r>
          </a:p>
          <a:p>
            <a:pPr marL="285750" indent="-285750" fontAlgn="auto">
              <a:spcAft>
                <a:spcPts val="600"/>
              </a:spcAft>
              <a:buFont typeface="Wingdings" pitchFamily="2" charset="2"/>
              <a:buChar char="§"/>
              <a:defRPr/>
            </a:pPr>
            <a:r>
              <a:rPr lang="en-US" sz="1600" dirty="0">
                <a:solidFill>
                  <a:schemeClr val="tx1"/>
                </a:solidFill>
                <a:latin typeface="+mj-lt"/>
                <a:ea typeface="Source Sans Pro" panose="020B0503030403020204" pitchFamily="34" charset="0"/>
              </a:rPr>
              <a:t>Maximum measured temperature of 210˚C and the tool passes Stage 3</a:t>
            </a:r>
          </a:p>
          <a:p>
            <a:pPr marL="285750" indent="-285750" fontAlgn="auto">
              <a:spcAft>
                <a:spcPts val="600"/>
              </a:spcAft>
              <a:buFont typeface="Wingdings" pitchFamily="2" charset="2"/>
              <a:buChar char="§"/>
              <a:defRPr/>
            </a:pPr>
            <a:r>
              <a:rPr lang="en-US" sz="1600" dirty="0">
                <a:solidFill>
                  <a:schemeClr val="tx1"/>
                </a:solidFill>
                <a:latin typeface="+mj-lt"/>
                <a:ea typeface="Source Sans Pro" panose="020B0503030403020204" pitchFamily="34" charset="0"/>
              </a:rPr>
              <a:t>Measurement results indicate a change in chloride concentration in the perforation zones, suggesting the chemical tool is capable of mapping fractures in a flowing well</a:t>
            </a:r>
          </a:p>
        </p:txBody>
      </p:sp>
    </p:spTree>
    <p:extLst>
      <p:ext uri="{BB962C8B-B14F-4D97-AF65-F5344CB8AC3E}">
        <p14:creationId xmlns:p14="http://schemas.microsoft.com/office/powerpoint/2010/main" val="1719191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2295BDB-7A9C-0D46-8154-2C84BC2B05B9}"/>
              </a:ext>
            </a:extLst>
          </p:cNvPr>
          <p:cNvSpPr txBox="1"/>
          <p:nvPr/>
        </p:nvSpPr>
        <p:spPr>
          <a:xfrm>
            <a:off x="331470" y="763235"/>
            <a:ext cx="81531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Data Processing Steps for 16B(78)-32 Logging Results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4C3213D2-E89B-764A-B8D0-547CB41C01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745743"/>
              </p:ext>
            </p:extLst>
          </p:nvPr>
        </p:nvGraphicFramePr>
        <p:xfrm>
          <a:off x="331470" y="1756520"/>
          <a:ext cx="11311860" cy="11009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571556C-BE7A-0647-AA72-021A009867ED}"/>
              </a:ext>
            </a:extLst>
          </p:cNvPr>
          <p:cNvSpPr txBox="1"/>
          <p:nvPr/>
        </p:nvSpPr>
        <p:spPr>
          <a:xfrm>
            <a:off x="423672" y="3019787"/>
            <a:ext cx="453559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GDR_16B-32_1raw.csv</a:t>
            </a:r>
          </a:p>
          <a:p>
            <a:endParaRPr lang="en-US" sz="1400" dirty="0"/>
          </a:p>
          <a:p>
            <a:r>
              <a:rPr lang="en-US" sz="1400" dirty="0"/>
              <a:t>Contains both RIH and POOH data in the time domain.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C3DCB9-CC4D-AD47-8976-31D7374A3B4D}"/>
              </a:ext>
            </a:extLst>
          </p:cNvPr>
          <p:cNvSpPr txBox="1"/>
          <p:nvPr/>
        </p:nvSpPr>
        <p:spPr>
          <a:xfrm>
            <a:off x="7134880" y="3066913"/>
            <a:ext cx="4633448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GDR_58-32_POOH_2cleaned.csv</a:t>
            </a:r>
          </a:p>
          <a:p>
            <a:r>
              <a:rPr lang="en-US" sz="1400" dirty="0"/>
              <a:t>GDR_58-32_RIH_2cleaned.csv</a:t>
            </a:r>
          </a:p>
          <a:p>
            <a:endParaRPr lang="en-US" sz="1400" dirty="0"/>
          </a:p>
          <a:p>
            <a:r>
              <a:rPr lang="en-US" sz="1400" b="1" dirty="0"/>
              <a:t>Corrections: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Separation of POOH and RIH data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Depth conversion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pressure data correction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sz="1400" dirty="0"/>
              <a:t>Additional chloride concentration conversions for each chloride sensor using the Tool 4 SH1 calibration curve (in addition to the conversion calculated in the LabView at the field). </a:t>
            </a:r>
          </a:p>
        </p:txBody>
      </p:sp>
    </p:spTree>
    <p:extLst>
      <p:ext uri="{BB962C8B-B14F-4D97-AF65-F5344CB8AC3E}">
        <p14:creationId xmlns:p14="http://schemas.microsoft.com/office/powerpoint/2010/main" val="3220069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1613CDE-5EB9-F048-9302-8876B63488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356" b="11845"/>
          <a:stretch/>
        </p:blipFill>
        <p:spPr>
          <a:xfrm>
            <a:off x="99241" y="1013893"/>
            <a:ext cx="6082103" cy="33065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CEBD254-CE1D-3C41-886A-CAA531AE6C20}"/>
              </a:ext>
            </a:extLst>
          </p:cNvPr>
          <p:cNvSpPr txBox="1"/>
          <p:nvPr/>
        </p:nvSpPr>
        <p:spPr>
          <a:xfrm>
            <a:off x="99241" y="144657"/>
            <a:ext cx="40938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Stages and guns depth references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89DBD9-2EC1-9349-86AD-BEA0777EC8AE}"/>
              </a:ext>
            </a:extLst>
          </p:cNvPr>
          <p:cNvSpPr txBox="1"/>
          <p:nvPr/>
        </p:nvSpPr>
        <p:spPr>
          <a:xfrm>
            <a:off x="315761" y="4400264"/>
            <a:ext cx="5243791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Source: </a:t>
            </a:r>
          </a:p>
          <a:p>
            <a:endParaRPr lang="en-US" sz="900" dirty="0"/>
          </a:p>
          <a:p>
            <a:r>
              <a:rPr lang="en-US" sz="900" dirty="0" err="1"/>
              <a:t>Neubrex</a:t>
            </a:r>
            <a:r>
              <a:rPr lang="en-US" sz="900" dirty="0"/>
              <a:t> Energy Services (US), LLC. (2024). Utah FORGE: Well 16B(78)-32 Post Hydraulic Fracturing 9 Hour Dual Well Circulation Test Fiber Optic Monitoring Report - April 2024  [data set].  Retrieved from </a:t>
            </a:r>
            <a:r>
              <a:rPr lang="en-US" sz="900" dirty="0">
                <a:hlinkClick r:id="rId3"/>
              </a:rPr>
              <a:t>https://gdr.openei.org/submissions/1685</a:t>
            </a:r>
            <a:r>
              <a:rPr lang="en-US" sz="900" dirty="0"/>
              <a:t>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EEE3AA8-73BD-9B4C-9702-BA475F71F9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3226" y="990958"/>
            <a:ext cx="3197510" cy="49462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771F216-110C-3541-AC9F-249C830D9B07}"/>
              </a:ext>
            </a:extLst>
          </p:cNvPr>
          <p:cNvSpPr txBox="1"/>
          <p:nvPr/>
        </p:nvSpPr>
        <p:spPr>
          <a:xfrm>
            <a:off x="208969" y="752283"/>
            <a:ext cx="4093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</a:rPr>
              <a:t>From FORGE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9B8307-C1F7-2345-A518-D986211879D8}"/>
              </a:ext>
            </a:extLst>
          </p:cNvPr>
          <p:cNvSpPr txBox="1"/>
          <p:nvPr/>
        </p:nvSpPr>
        <p:spPr>
          <a:xfrm>
            <a:off x="7362570" y="762581"/>
            <a:ext cx="4093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0070C0"/>
                </a:solidFill>
              </a:rPr>
              <a:t>From SLB</a:t>
            </a:r>
          </a:p>
        </p:txBody>
      </p:sp>
    </p:spTree>
    <p:extLst>
      <p:ext uri="{BB962C8B-B14F-4D97-AF65-F5344CB8AC3E}">
        <p14:creationId xmlns:p14="http://schemas.microsoft.com/office/powerpoint/2010/main" val="1450687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DFC592-BA63-FE40-B3C5-52AA3C9EC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265" y="115368"/>
            <a:ext cx="11125736" cy="65312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4424AA-D681-7747-93E2-18B718A9DEB7}"/>
              </a:ext>
            </a:extLst>
          </p:cNvPr>
          <p:cNvSpPr txBox="1"/>
          <p:nvPr/>
        </p:nvSpPr>
        <p:spPr>
          <a:xfrm>
            <a:off x="31309" y="368686"/>
            <a:ext cx="14730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RIH, full depth</a:t>
            </a:r>
          </a:p>
          <a:p>
            <a:endParaRPr lang="en-US" sz="1600" b="1" dirty="0"/>
          </a:p>
          <a:p>
            <a:r>
              <a:rPr lang="en-US" sz="1600" dirty="0"/>
              <a:t>Input data</a:t>
            </a:r>
          </a:p>
        </p:txBody>
      </p:sp>
    </p:spTree>
    <p:extLst>
      <p:ext uri="{BB962C8B-B14F-4D97-AF65-F5344CB8AC3E}">
        <p14:creationId xmlns:p14="http://schemas.microsoft.com/office/powerpoint/2010/main" val="2717666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525A0F-68D0-A649-A5AF-AE0173917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174" y="130277"/>
            <a:ext cx="11238517" cy="659744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4424AA-D681-7747-93E2-18B718A9DEB7}"/>
              </a:ext>
            </a:extLst>
          </p:cNvPr>
          <p:cNvSpPr txBox="1"/>
          <p:nvPr/>
        </p:nvSpPr>
        <p:spPr>
          <a:xfrm>
            <a:off x="31309" y="368686"/>
            <a:ext cx="14730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POOH, full depth</a:t>
            </a:r>
          </a:p>
          <a:p>
            <a:endParaRPr lang="en-US" sz="1600" b="1" dirty="0"/>
          </a:p>
          <a:p>
            <a:r>
              <a:rPr lang="en-US" sz="1600" dirty="0"/>
              <a:t>Input data</a:t>
            </a:r>
          </a:p>
        </p:txBody>
      </p:sp>
    </p:spTree>
    <p:extLst>
      <p:ext uri="{BB962C8B-B14F-4D97-AF65-F5344CB8AC3E}">
        <p14:creationId xmlns:p14="http://schemas.microsoft.com/office/powerpoint/2010/main" val="751813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9D1F5D5-94E0-C749-9196-44120CF88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125" y="199091"/>
            <a:ext cx="10809566" cy="645981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4424AA-D681-7747-93E2-18B718A9DEB7}"/>
              </a:ext>
            </a:extLst>
          </p:cNvPr>
          <p:cNvSpPr txBox="1"/>
          <p:nvPr/>
        </p:nvSpPr>
        <p:spPr>
          <a:xfrm>
            <a:off x="67014" y="398183"/>
            <a:ext cx="147302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RIH, </a:t>
            </a:r>
          </a:p>
          <a:p>
            <a:r>
              <a:rPr lang="en-US" sz="1600" b="1" dirty="0"/>
              <a:t>zonal depth</a:t>
            </a:r>
          </a:p>
          <a:p>
            <a:endParaRPr lang="en-US" sz="1600" b="1" dirty="0"/>
          </a:p>
          <a:p>
            <a:r>
              <a:rPr lang="en-US" sz="1600" dirty="0"/>
              <a:t>Input data</a:t>
            </a:r>
          </a:p>
        </p:txBody>
      </p:sp>
    </p:spTree>
    <p:extLst>
      <p:ext uri="{BB962C8B-B14F-4D97-AF65-F5344CB8AC3E}">
        <p14:creationId xmlns:p14="http://schemas.microsoft.com/office/powerpoint/2010/main" val="3752605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FC66E3-54BC-7B43-AAE3-A47F797F5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2167" y="84864"/>
            <a:ext cx="11013273" cy="658155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4424AA-D681-7747-93E2-18B718A9DEB7}"/>
              </a:ext>
            </a:extLst>
          </p:cNvPr>
          <p:cNvSpPr txBox="1"/>
          <p:nvPr/>
        </p:nvSpPr>
        <p:spPr>
          <a:xfrm>
            <a:off x="31309" y="368686"/>
            <a:ext cx="13263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POOH, zonal depth</a:t>
            </a:r>
          </a:p>
          <a:p>
            <a:endParaRPr lang="en-US" sz="1600" b="1" dirty="0"/>
          </a:p>
          <a:p>
            <a:r>
              <a:rPr lang="en-US" sz="1600" dirty="0"/>
              <a:t>Input data</a:t>
            </a:r>
          </a:p>
        </p:txBody>
      </p:sp>
    </p:spTree>
    <p:extLst>
      <p:ext uri="{BB962C8B-B14F-4D97-AF65-F5344CB8AC3E}">
        <p14:creationId xmlns:p14="http://schemas.microsoft.com/office/powerpoint/2010/main" val="1447279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264424AA-D681-7747-93E2-18B718A9DEB7}"/>
              </a:ext>
            </a:extLst>
          </p:cNvPr>
          <p:cNvSpPr txBox="1"/>
          <p:nvPr/>
        </p:nvSpPr>
        <p:spPr>
          <a:xfrm>
            <a:off x="43228" y="164660"/>
            <a:ext cx="59654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Examining Cl concentration</a:t>
            </a:r>
          </a:p>
          <a:p>
            <a:endParaRPr lang="en-US" sz="2400" b="1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BC443DB-751D-4D60-9BDA-A09FE4C044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2108827"/>
              </p:ext>
            </p:extLst>
          </p:nvPr>
        </p:nvGraphicFramePr>
        <p:xfrm>
          <a:off x="767145" y="574006"/>
          <a:ext cx="5072505" cy="45827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0973FCE-2C88-6641-AD95-669A1EF2E0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3470014"/>
              </p:ext>
            </p:extLst>
          </p:nvPr>
        </p:nvGraphicFramePr>
        <p:xfrm>
          <a:off x="6008682" y="912604"/>
          <a:ext cx="5325742" cy="47758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CF2BCC0-AEC0-FD49-B7A8-76289075BDF3}"/>
              </a:ext>
            </a:extLst>
          </p:cNvPr>
          <p:cNvSpPr txBox="1"/>
          <p:nvPr/>
        </p:nvSpPr>
        <p:spPr>
          <a:xfrm>
            <a:off x="1229053" y="5286953"/>
            <a:ext cx="43941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Molarity positively correlated with voltage in 16B 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5AC516-802B-E045-9201-72061321FB6F}"/>
              </a:ext>
            </a:extLst>
          </p:cNvPr>
          <p:cNvSpPr txBox="1"/>
          <p:nvPr/>
        </p:nvSpPr>
        <p:spPr>
          <a:xfrm>
            <a:off x="6420776" y="5327478"/>
            <a:ext cx="45015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Molarity inversely correlated with voltage in 58-32 data</a:t>
            </a:r>
          </a:p>
        </p:txBody>
      </p:sp>
    </p:spTree>
    <p:extLst>
      <p:ext uri="{BB962C8B-B14F-4D97-AF65-F5344CB8AC3E}">
        <p14:creationId xmlns:p14="http://schemas.microsoft.com/office/powerpoint/2010/main" val="228045653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33825</TotalTime>
  <Words>689</Words>
  <Application>Microsoft Macintosh PowerPoint</Application>
  <PresentationFormat>Widescreen</PresentationFormat>
  <Paragraphs>171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Courier New</vt:lpstr>
      <vt:lpstr>Noto Sans Symbols</vt:lpstr>
      <vt:lpstr>Source Sans Pro</vt:lpstr>
      <vt:lpstr>Times New Roman</vt:lpstr>
      <vt:lpstr>Wingdings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58-32 chloride logging, RIH  preliminary plots</dc:title>
  <dc:creator>Sarah Sausan</dc:creator>
  <cp:lastModifiedBy>Sarah Sausan</cp:lastModifiedBy>
  <cp:revision>265</cp:revision>
  <dcterms:created xsi:type="dcterms:W3CDTF">2024-06-14T07:59:27Z</dcterms:created>
  <dcterms:modified xsi:type="dcterms:W3CDTF">2025-04-22T03:39:16Z</dcterms:modified>
</cp:coreProperties>
</file>

<file path=docProps/thumbnail.jpeg>
</file>